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notesMasterIdLst>
    <p:notesMasterId r:id="rId23"/>
  </p:notesMasterIdLst>
  <p:sldIdLst>
    <p:sldId id="256" r:id="rId2"/>
    <p:sldId id="257" r:id="rId3"/>
    <p:sldId id="258" r:id="rId4"/>
    <p:sldId id="280" r:id="rId5"/>
    <p:sldId id="259" r:id="rId6"/>
    <p:sldId id="260" r:id="rId7"/>
    <p:sldId id="262" r:id="rId8"/>
    <p:sldId id="287" r:id="rId9"/>
    <p:sldId id="286" r:id="rId10"/>
    <p:sldId id="284" r:id="rId11"/>
    <p:sldId id="273" r:id="rId12"/>
    <p:sldId id="288" r:id="rId13"/>
    <p:sldId id="289" r:id="rId14"/>
    <p:sldId id="261" r:id="rId15"/>
    <p:sldId id="270" r:id="rId16"/>
    <p:sldId id="275" r:id="rId17"/>
    <p:sldId id="274" r:id="rId18"/>
    <p:sldId id="277" r:id="rId19"/>
    <p:sldId id="291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530" autoAdjust="0"/>
  </p:normalViewPr>
  <p:slideViewPr>
    <p:cSldViewPr snapToGrid="0">
      <p:cViewPr varScale="1">
        <p:scale>
          <a:sx n="55" d="100"/>
          <a:sy n="55" d="100"/>
        </p:scale>
        <p:origin x="7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3ED720-AA5B-471F-BC10-4EB08888D3B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993E8B-4DC0-40D6-99D1-77E715F0A536}">
      <dgm:prSet phldrT="[Text]"/>
      <dgm:spPr/>
      <dgm:t>
        <a:bodyPr/>
        <a:lstStyle/>
        <a:p>
          <a:r>
            <a:rPr lang="en-US" dirty="0" smtClean="0"/>
            <a:t>RUMOR</a:t>
          </a:r>
          <a:endParaRPr lang="en-US" dirty="0"/>
        </a:p>
      </dgm:t>
    </dgm:pt>
    <dgm:pt modelId="{3839847D-2E44-4FF8-8633-78C9CFF57EE3}" type="parTrans" cxnId="{BF5991F3-C906-4BAC-9615-E36BD5D5AF63}">
      <dgm:prSet/>
      <dgm:spPr/>
      <dgm:t>
        <a:bodyPr/>
        <a:lstStyle/>
        <a:p>
          <a:endParaRPr lang="en-US"/>
        </a:p>
      </dgm:t>
    </dgm:pt>
    <dgm:pt modelId="{82565DC7-4812-41A5-9994-EAC04C13C159}" type="sibTrans" cxnId="{BF5991F3-C906-4BAC-9615-E36BD5D5AF63}">
      <dgm:prSet/>
      <dgm:spPr/>
      <dgm:t>
        <a:bodyPr/>
        <a:lstStyle/>
        <a:p>
          <a:endParaRPr lang="en-US"/>
        </a:p>
      </dgm:t>
    </dgm:pt>
    <dgm:pt modelId="{D9EBDEF9-BE0F-4957-80F7-536F614E9CC5}">
      <dgm:prSet phldrT="[Text]"/>
      <dgm:spPr/>
      <dgm:t>
        <a:bodyPr/>
        <a:lstStyle/>
        <a:p>
          <a:r>
            <a:rPr lang="en-US" altLang="zh-TW" b="1" dirty="0" smtClean="0"/>
            <a:t>verification questions </a:t>
          </a:r>
          <a:endParaRPr lang="en-US" dirty="0"/>
        </a:p>
      </dgm:t>
    </dgm:pt>
    <dgm:pt modelId="{C90BB226-E9E8-4F95-A5BA-E24AC3C9CA5C}" type="parTrans" cxnId="{2D522552-FF9D-4CC8-ACAA-8CD745218706}">
      <dgm:prSet/>
      <dgm:spPr/>
      <dgm:t>
        <a:bodyPr/>
        <a:lstStyle/>
        <a:p>
          <a:endParaRPr lang="en-US"/>
        </a:p>
      </dgm:t>
    </dgm:pt>
    <dgm:pt modelId="{7E0AE17D-EB71-4640-B179-70D0B1A7B06E}" type="sibTrans" cxnId="{2D522552-FF9D-4CC8-ACAA-8CD745218706}">
      <dgm:prSet/>
      <dgm:spPr/>
      <dgm:t>
        <a:bodyPr/>
        <a:lstStyle/>
        <a:p>
          <a:endParaRPr lang="en-US"/>
        </a:p>
      </dgm:t>
    </dgm:pt>
    <dgm:pt modelId="{D2B348CC-132F-4EFB-B580-CB63524A9A51}">
      <dgm:prSet phldrT="[Text]"/>
      <dgm:spPr/>
      <dgm:t>
        <a:bodyPr/>
        <a:lstStyle/>
        <a:p>
          <a:r>
            <a:rPr lang="en-US" altLang="zh-TW" b="1" dirty="0" smtClean="0"/>
            <a:t>corrections</a:t>
          </a:r>
          <a:endParaRPr lang="en-US" dirty="0"/>
        </a:p>
      </dgm:t>
    </dgm:pt>
    <dgm:pt modelId="{B10D82AF-C2FE-4AD4-BEF9-A62A4AA99E27}" type="parTrans" cxnId="{10D30DF4-44D3-4887-B9E3-48B1A3A2228B}">
      <dgm:prSet/>
      <dgm:spPr/>
      <dgm:t>
        <a:bodyPr/>
        <a:lstStyle/>
        <a:p>
          <a:endParaRPr lang="en-US"/>
        </a:p>
      </dgm:t>
    </dgm:pt>
    <dgm:pt modelId="{C79379D1-F27F-4410-A89F-BA09D56D9EDA}" type="sibTrans" cxnId="{10D30DF4-44D3-4887-B9E3-48B1A3A2228B}">
      <dgm:prSet/>
      <dgm:spPr/>
      <dgm:t>
        <a:bodyPr/>
        <a:lstStyle/>
        <a:p>
          <a:endParaRPr lang="en-US"/>
        </a:p>
      </dgm:t>
    </dgm:pt>
    <dgm:pt modelId="{46D13082-1113-4743-878D-9B6463B8C9BE}" type="pres">
      <dgm:prSet presAssocID="{0C3ED720-AA5B-471F-BC10-4EB08888D3B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05B6BB-F605-49C0-97D0-78602A03B0B7}" type="pres">
      <dgm:prSet presAssocID="{EB993E8B-4DC0-40D6-99D1-77E715F0A536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DA385A1D-08CC-4652-8A40-2731B1F6B92D}" type="pres">
      <dgm:prSet presAssocID="{C90BB226-E9E8-4F95-A5BA-E24AC3C9CA5C}" presName="parTrans" presStyleLbl="bgSibTrans2D1" presStyleIdx="0" presStyleCnt="2"/>
      <dgm:spPr/>
      <dgm:t>
        <a:bodyPr/>
        <a:lstStyle/>
        <a:p>
          <a:endParaRPr lang="zh-CN" altLang="en-US"/>
        </a:p>
      </dgm:t>
    </dgm:pt>
    <dgm:pt modelId="{839595C4-24B1-4507-A527-19043699D381}" type="pres">
      <dgm:prSet presAssocID="{D9EBDEF9-BE0F-4957-80F7-536F614E9C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9D9601-1A43-4758-B610-21731E71071D}" type="pres">
      <dgm:prSet presAssocID="{B10D82AF-C2FE-4AD4-BEF9-A62A4AA99E27}" presName="parTrans" presStyleLbl="bgSibTrans2D1" presStyleIdx="1" presStyleCnt="2"/>
      <dgm:spPr/>
      <dgm:t>
        <a:bodyPr/>
        <a:lstStyle/>
        <a:p>
          <a:endParaRPr lang="zh-CN" altLang="en-US"/>
        </a:p>
      </dgm:t>
    </dgm:pt>
    <dgm:pt modelId="{3D64CA1E-F81D-4308-8B94-57EDD820CCA5}" type="pres">
      <dgm:prSet presAssocID="{D2B348CC-132F-4EFB-B580-CB63524A9A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78D70-FA64-4087-BC10-FC37A9351176}" type="presOf" srcId="{D2B348CC-132F-4EFB-B580-CB63524A9A51}" destId="{3D64CA1E-F81D-4308-8B94-57EDD820CCA5}" srcOrd="0" destOrd="0" presId="urn:microsoft.com/office/officeart/2005/8/layout/radial4"/>
    <dgm:cxn modelId="{750A4101-A361-49B9-BB59-9D04E1AFC569}" type="presOf" srcId="{C90BB226-E9E8-4F95-A5BA-E24AC3C9CA5C}" destId="{DA385A1D-08CC-4652-8A40-2731B1F6B92D}" srcOrd="0" destOrd="0" presId="urn:microsoft.com/office/officeart/2005/8/layout/radial4"/>
    <dgm:cxn modelId="{1FE81335-8389-468C-9A23-0DBC59AB35CE}" type="presOf" srcId="{D9EBDEF9-BE0F-4957-80F7-536F614E9CC5}" destId="{839595C4-24B1-4507-A527-19043699D381}" srcOrd="0" destOrd="0" presId="urn:microsoft.com/office/officeart/2005/8/layout/radial4"/>
    <dgm:cxn modelId="{2D522552-FF9D-4CC8-ACAA-8CD745218706}" srcId="{EB993E8B-4DC0-40D6-99D1-77E715F0A536}" destId="{D9EBDEF9-BE0F-4957-80F7-536F614E9CC5}" srcOrd="0" destOrd="0" parTransId="{C90BB226-E9E8-4F95-A5BA-E24AC3C9CA5C}" sibTransId="{7E0AE17D-EB71-4640-B179-70D0B1A7B06E}"/>
    <dgm:cxn modelId="{44A2C3E2-CDB2-4456-B329-CD388192BE97}" type="presOf" srcId="{EB993E8B-4DC0-40D6-99D1-77E715F0A536}" destId="{5F05B6BB-F605-49C0-97D0-78602A03B0B7}" srcOrd="0" destOrd="0" presId="urn:microsoft.com/office/officeart/2005/8/layout/radial4"/>
    <dgm:cxn modelId="{BF5991F3-C906-4BAC-9615-E36BD5D5AF63}" srcId="{0C3ED720-AA5B-471F-BC10-4EB08888D3BD}" destId="{EB993E8B-4DC0-40D6-99D1-77E715F0A536}" srcOrd="0" destOrd="0" parTransId="{3839847D-2E44-4FF8-8633-78C9CFF57EE3}" sibTransId="{82565DC7-4812-41A5-9994-EAC04C13C159}"/>
    <dgm:cxn modelId="{9BEF8540-2873-4327-AB8E-2246BE5EA540}" type="presOf" srcId="{B10D82AF-C2FE-4AD4-BEF9-A62A4AA99E27}" destId="{109D9601-1A43-4758-B610-21731E71071D}" srcOrd="0" destOrd="0" presId="urn:microsoft.com/office/officeart/2005/8/layout/radial4"/>
    <dgm:cxn modelId="{10D30DF4-44D3-4887-B9E3-48B1A3A2228B}" srcId="{EB993E8B-4DC0-40D6-99D1-77E715F0A536}" destId="{D2B348CC-132F-4EFB-B580-CB63524A9A51}" srcOrd="1" destOrd="0" parTransId="{B10D82AF-C2FE-4AD4-BEF9-A62A4AA99E27}" sibTransId="{C79379D1-F27F-4410-A89F-BA09D56D9EDA}"/>
    <dgm:cxn modelId="{F3093F5B-EDC5-4A71-8F0C-B27AC2068B16}" type="presOf" srcId="{0C3ED720-AA5B-471F-BC10-4EB08888D3BD}" destId="{46D13082-1113-4743-878D-9B6463B8C9BE}" srcOrd="0" destOrd="0" presId="urn:microsoft.com/office/officeart/2005/8/layout/radial4"/>
    <dgm:cxn modelId="{E1DEBCD6-3882-4FB0-8421-C06BB7131DDC}" type="presParOf" srcId="{46D13082-1113-4743-878D-9B6463B8C9BE}" destId="{5F05B6BB-F605-49C0-97D0-78602A03B0B7}" srcOrd="0" destOrd="0" presId="urn:microsoft.com/office/officeart/2005/8/layout/radial4"/>
    <dgm:cxn modelId="{79DD7852-AFB8-45D9-BDBC-1BE97EE33AE5}" type="presParOf" srcId="{46D13082-1113-4743-878D-9B6463B8C9BE}" destId="{DA385A1D-08CC-4652-8A40-2731B1F6B92D}" srcOrd="1" destOrd="0" presId="urn:microsoft.com/office/officeart/2005/8/layout/radial4"/>
    <dgm:cxn modelId="{C5B4D795-2941-419C-A25C-1AA1D1E6E273}" type="presParOf" srcId="{46D13082-1113-4743-878D-9B6463B8C9BE}" destId="{839595C4-24B1-4507-A527-19043699D381}" srcOrd="2" destOrd="0" presId="urn:microsoft.com/office/officeart/2005/8/layout/radial4"/>
    <dgm:cxn modelId="{B2E88818-846F-4548-838A-DC960EB23D1C}" type="presParOf" srcId="{46D13082-1113-4743-878D-9B6463B8C9BE}" destId="{109D9601-1A43-4758-B610-21731E71071D}" srcOrd="3" destOrd="0" presId="urn:microsoft.com/office/officeart/2005/8/layout/radial4"/>
    <dgm:cxn modelId="{80FA9118-8ADF-49D1-A2DF-45BA05289BC1}" type="presParOf" srcId="{46D13082-1113-4743-878D-9B6463B8C9BE}" destId="{3D64CA1E-F81D-4308-8B94-57EDD820CCA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5B6BB-F605-49C0-97D0-78602A03B0B7}">
      <dsp:nvSpPr>
        <dsp:cNvPr id="0" name=""/>
        <dsp:cNvSpPr/>
      </dsp:nvSpPr>
      <dsp:spPr>
        <a:xfrm>
          <a:off x="1452577" y="1422758"/>
          <a:ext cx="1339820" cy="13398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RUMOR</a:t>
          </a:r>
          <a:endParaRPr lang="en-US" sz="2200" kern="1200" dirty="0"/>
        </a:p>
      </dsp:txBody>
      <dsp:txXfrm>
        <a:off x="1648789" y="1618970"/>
        <a:ext cx="947396" cy="947396"/>
      </dsp:txXfrm>
    </dsp:sp>
    <dsp:sp modelId="{DA385A1D-08CC-4652-8A40-2731B1F6B92D}">
      <dsp:nvSpPr>
        <dsp:cNvPr id="0" name=""/>
        <dsp:cNvSpPr/>
      </dsp:nvSpPr>
      <dsp:spPr>
        <a:xfrm rot="12900000">
          <a:off x="544711" y="1173325"/>
          <a:ext cx="1074970" cy="3818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9595C4-24B1-4507-A527-19043699D381}">
      <dsp:nvSpPr>
        <dsp:cNvPr id="0" name=""/>
        <dsp:cNvSpPr/>
      </dsp:nvSpPr>
      <dsp:spPr>
        <a:xfrm>
          <a:off x="5500" y="546829"/>
          <a:ext cx="1272829" cy="1018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b="1" kern="1200" dirty="0" smtClean="0"/>
            <a:t>verification questions </a:t>
          </a:r>
          <a:endParaRPr lang="en-US" sz="1900" kern="1200" dirty="0"/>
        </a:p>
      </dsp:txBody>
      <dsp:txXfrm>
        <a:off x="35324" y="576653"/>
        <a:ext cx="1213181" cy="958615"/>
      </dsp:txXfrm>
    </dsp:sp>
    <dsp:sp modelId="{109D9601-1A43-4758-B610-21731E71071D}">
      <dsp:nvSpPr>
        <dsp:cNvPr id="0" name=""/>
        <dsp:cNvSpPr/>
      </dsp:nvSpPr>
      <dsp:spPr>
        <a:xfrm rot="19500000">
          <a:off x="2625292" y="1173325"/>
          <a:ext cx="1074970" cy="3818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64CA1E-F81D-4308-8B94-57EDD820CCA5}">
      <dsp:nvSpPr>
        <dsp:cNvPr id="0" name=""/>
        <dsp:cNvSpPr/>
      </dsp:nvSpPr>
      <dsp:spPr>
        <a:xfrm>
          <a:off x="2966645" y="546829"/>
          <a:ext cx="1272829" cy="1018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900" b="1" kern="1200" dirty="0" smtClean="0"/>
            <a:t>corrections</a:t>
          </a:r>
          <a:endParaRPr lang="en-US" sz="1900" kern="1200" dirty="0"/>
        </a:p>
      </dsp:txBody>
      <dsp:txXfrm>
        <a:off x="2996469" y="576653"/>
        <a:ext cx="1213181" cy="958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62160-EA97-4EBA-8EC2-F3B53E58FC40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9A9CD-D4FC-4584-B197-563EF4575D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374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337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395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592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238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039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618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554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976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25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787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14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1296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43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6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11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859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379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242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538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46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9A9CD-D4FC-4584-B197-563EF4575D2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7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5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4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4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2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2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8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7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3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94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1483447"/>
            <a:ext cx="10519332" cy="26922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5400" dirty="0"/>
              <a:t>Enquiring </a:t>
            </a:r>
            <a:r>
              <a:rPr lang="en-US" altLang="zh-TW" sz="5400" dirty="0" smtClean="0"/>
              <a:t>Minds: </a:t>
            </a:r>
            <a:r>
              <a:rPr lang="en-US" altLang="zh-TW" sz="5400" dirty="0"/>
              <a:t>Early Detection of Rumors in Social Media 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5400" dirty="0" smtClean="0"/>
              <a:t>from </a:t>
            </a:r>
            <a:r>
              <a:rPr lang="en-US" altLang="zh-TW" sz="5400" dirty="0"/>
              <a:t>Enquiry Posts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97280" y="4175702"/>
            <a:ext cx="10058400" cy="1143000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  <a:p>
            <a:r>
              <a:rPr lang="en-US" altLang="zh-TW" dirty="0"/>
              <a:t> </a:t>
            </a:r>
            <a:r>
              <a:rPr lang="en-US" altLang="zh-TW" sz="8000" dirty="0"/>
              <a:t>Date</a:t>
            </a:r>
            <a:r>
              <a:rPr lang="en-US" altLang="zh-TW" sz="8000" dirty="0" smtClean="0"/>
              <a:t>: 2016/11/29</a:t>
            </a:r>
            <a:endParaRPr lang="en-US" altLang="zh-TW" sz="8000" dirty="0"/>
          </a:p>
          <a:p>
            <a:r>
              <a:rPr lang="en-US" altLang="zh-TW" sz="8000" dirty="0"/>
              <a:t>Author</a:t>
            </a:r>
            <a:r>
              <a:rPr lang="en-US" altLang="zh-TW" sz="8000" dirty="0" smtClean="0"/>
              <a:t>: </a:t>
            </a:r>
            <a:r>
              <a:rPr lang="en-US" altLang="zh-TW" sz="8000" cap="none" dirty="0" err="1"/>
              <a:t>Zhe</a:t>
            </a:r>
            <a:r>
              <a:rPr lang="en-US" altLang="zh-TW" sz="8000" cap="none" dirty="0"/>
              <a:t> Zhao, Paul </a:t>
            </a:r>
            <a:r>
              <a:rPr lang="en-US" altLang="zh-TW" sz="8000" cap="none" dirty="0" smtClean="0"/>
              <a:t>Resnick</a:t>
            </a:r>
            <a:r>
              <a:rPr lang="en-US" altLang="zh-TW" sz="8000" cap="none" dirty="0"/>
              <a:t>, </a:t>
            </a:r>
            <a:r>
              <a:rPr lang="en-US" altLang="zh-TW" sz="8000" cap="none" dirty="0" err="1"/>
              <a:t>Qiaozhu</a:t>
            </a:r>
            <a:r>
              <a:rPr lang="en-US" altLang="zh-TW" sz="8000" cap="none" dirty="0"/>
              <a:t> Mei</a:t>
            </a:r>
            <a:endParaRPr lang="en-US" altLang="zh-TW" sz="8000" cap="none" dirty="0" smtClean="0"/>
          </a:p>
          <a:p>
            <a:r>
              <a:rPr lang="en-US" altLang="zh-TW" sz="8000" dirty="0" smtClean="0"/>
              <a:t>Source: WWW’15</a:t>
            </a:r>
            <a:endParaRPr lang="en-US" altLang="zh-TW" sz="8000" dirty="0"/>
          </a:p>
          <a:p>
            <a:r>
              <a:rPr lang="en-US" altLang="zh-TW" sz="8000" dirty="0" smtClean="0"/>
              <a:t>Advisor: </a:t>
            </a:r>
            <a:r>
              <a:rPr lang="en-US" altLang="zh-TW" sz="8000" cap="none" dirty="0" err="1"/>
              <a:t>Jia</a:t>
            </a:r>
            <a:r>
              <a:rPr lang="en-US" altLang="zh-TW" sz="8000" cap="none" dirty="0"/>
              <a:t>-Ling, </a:t>
            </a:r>
            <a:r>
              <a:rPr lang="en-US" altLang="zh-TW" sz="8000" cap="none" dirty="0" err="1"/>
              <a:t>Koh</a:t>
            </a:r>
            <a:endParaRPr lang="en-US" altLang="zh-TW" sz="8000" cap="none" dirty="0"/>
          </a:p>
          <a:p>
            <a:r>
              <a:rPr lang="en-US" altLang="zh-TW" sz="8000" dirty="0" smtClean="0"/>
              <a:t>Speaker: </a:t>
            </a:r>
            <a:r>
              <a:rPr lang="en-US" altLang="zh-TW" sz="8000" cap="none" dirty="0" smtClean="0"/>
              <a:t>Bo-Wen, Jiang </a:t>
            </a:r>
            <a:endParaRPr lang="zh-TW" altLang="en-US" sz="8000" cap="none" dirty="0"/>
          </a:p>
        </p:txBody>
      </p:sp>
    </p:spTree>
    <p:extLst>
      <p:ext uri="{BB962C8B-B14F-4D97-AF65-F5344CB8AC3E}">
        <p14:creationId xmlns:p14="http://schemas.microsoft.com/office/powerpoint/2010/main" val="2898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E</a:t>
            </a:r>
            <a:r>
              <a:rPr lang="en-US" altLang="zh-TW" sz="2400" dirty="0" smtClean="0"/>
              <a:t>xtracted </a:t>
            </a:r>
            <a:r>
              <a:rPr lang="en-US" altLang="zh-TW" sz="2400" dirty="0"/>
              <a:t>lexical features 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Using </a:t>
            </a:r>
            <a:r>
              <a:rPr lang="en-US" altLang="zh-TW" sz="2400" b="1" dirty="0" smtClean="0"/>
              <a:t>Porter Stemmer</a:t>
            </a:r>
            <a:endParaRPr lang="en-US" altLang="zh-TW" sz="2400" dirty="0" smtClean="0"/>
          </a:p>
          <a:p>
            <a:pPr lvl="3"/>
            <a:r>
              <a:rPr lang="en-US" altLang="zh-TW" sz="2400" dirty="0" smtClean="0"/>
              <a:t>All tweets are lowercased</a:t>
            </a:r>
          </a:p>
          <a:p>
            <a:pPr lvl="3"/>
            <a:r>
              <a:rPr lang="en-US" altLang="zh-TW" sz="2400" dirty="0" smtClean="0"/>
              <a:t>the </a:t>
            </a:r>
            <a:r>
              <a:rPr lang="en-US" altLang="zh-TW" sz="2400" dirty="0"/>
              <a:t>tweets:  unigrams, bigrams and trigrams</a:t>
            </a:r>
            <a:r>
              <a:rPr lang="en-US" altLang="zh-TW" sz="2400" dirty="0" smtClean="0"/>
              <a:t>.</a:t>
            </a:r>
          </a:p>
          <a:p>
            <a:pPr lvl="3"/>
            <a:r>
              <a:rPr lang="en-US" altLang="zh-TW" sz="2400" dirty="0" smtClean="0"/>
              <a:t>Stemming</a:t>
            </a:r>
          </a:p>
          <a:p>
            <a:pPr lvl="3"/>
            <a:endParaRPr lang="en-US" altLang="zh-TW" sz="2400" dirty="0"/>
          </a:p>
          <a:p>
            <a:pPr lvl="1"/>
            <a:r>
              <a:rPr lang="en-US" altLang="zh-TW" sz="2400" dirty="0"/>
              <a:t>Relevance </a:t>
            </a:r>
            <a:r>
              <a:rPr lang="en-US" altLang="zh-TW" sz="2400" dirty="0" smtClean="0"/>
              <a:t>test</a:t>
            </a:r>
          </a:p>
          <a:p>
            <a:pPr lvl="2"/>
            <a:r>
              <a:rPr lang="en-US" altLang="zh-TW" sz="2400" dirty="0" smtClean="0"/>
              <a:t>Using </a:t>
            </a:r>
            <a:r>
              <a:rPr lang="en-US" altLang="zh-TW" sz="2400" b="1" dirty="0" smtClean="0"/>
              <a:t>Chi-Squared test </a:t>
            </a:r>
          </a:p>
          <a:p>
            <a:pPr lvl="3"/>
            <a:r>
              <a:rPr lang="en-US" altLang="zh-TW" sz="2400" dirty="0"/>
              <a:t>each feature in the data </a:t>
            </a:r>
            <a:r>
              <a:rPr lang="en-US" altLang="zh-TW" sz="2400" dirty="0" smtClean="0"/>
              <a:t>set (tweet)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and class label of  the </a:t>
            </a:r>
            <a:r>
              <a:rPr lang="en-US" altLang="zh-TW" sz="2400" dirty="0"/>
              <a:t>patterns</a:t>
            </a:r>
            <a:endParaRPr lang="en-US" altLang="zh-TW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6459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80320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TW" sz="2400" b="1" dirty="0" smtClean="0"/>
              <a:t>2.</a:t>
            </a:r>
            <a:r>
              <a:rPr lang="en-US" altLang="zh-TW" sz="2400" b="1" dirty="0"/>
              <a:t> Identify Signal </a:t>
            </a:r>
            <a:r>
              <a:rPr lang="en-US" altLang="zh-TW" sz="2400" b="1" dirty="0" smtClean="0"/>
              <a:t>Clusters</a:t>
            </a:r>
          </a:p>
          <a:p>
            <a:pPr marL="201168" lvl="1" indent="0">
              <a:buNone/>
            </a:pPr>
            <a:endParaRPr lang="en-US" altLang="zh-TW" dirty="0" smtClean="0"/>
          </a:p>
          <a:p>
            <a:pPr marL="201168" lvl="1" indent="0">
              <a:buNone/>
            </a:pPr>
            <a:r>
              <a:rPr lang="en-US" altLang="zh-TW" sz="2000" dirty="0"/>
              <a:t>Cluster the </a:t>
            </a:r>
            <a:r>
              <a:rPr lang="en-US" altLang="zh-TW" sz="2000" dirty="0" smtClean="0"/>
              <a:t>Similar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 Signal </a:t>
            </a:r>
            <a:r>
              <a:rPr lang="en-US" altLang="zh-TW" sz="2000" dirty="0"/>
              <a:t> tweets </a:t>
            </a:r>
            <a:endParaRPr lang="en-US" altLang="zh-TW" sz="2000" dirty="0" smtClean="0"/>
          </a:p>
          <a:p>
            <a:pPr lvl="1"/>
            <a:r>
              <a:rPr lang="en-US" altLang="zh-TW" sz="2000" dirty="0" smtClean="0"/>
              <a:t>use </a:t>
            </a:r>
            <a:r>
              <a:rPr lang="en-US" altLang="zh-TW" sz="2000" dirty="0"/>
              <a:t>the</a:t>
            </a:r>
            <a:r>
              <a:rPr lang="en-US" altLang="zh-TW" sz="2000" b="1" dirty="0"/>
              <a:t> </a:t>
            </a:r>
            <a:r>
              <a:rPr lang="en-US" altLang="zh-TW" sz="2000" b="1" dirty="0" err="1"/>
              <a:t>Jaccard</a:t>
            </a:r>
            <a:r>
              <a:rPr lang="en-US" altLang="zh-TW" sz="2000" b="1" dirty="0"/>
              <a:t> coefficient</a:t>
            </a:r>
            <a:r>
              <a:rPr lang="en-US" altLang="zh-TW" sz="2000" dirty="0"/>
              <a:t> to measure similarity between tweets.</a:t>
            </a:r>
            <a:r>
              <a:rPr lang="en-US" altLang="zh-TW" sz="2000" b="1" dirty="0"/>
              <a:t> </a:t>
            </a:r>
            <a:endParaRPr lang="en-US" altLang="zh-TW" sz="2000" b="1" dirty="0" smtClean="0"/>
          </a:p>
          <a:p>
            <a:pPr marL="201168" lvl="1" indent="0">
              <a:buNone/>
            </a:pPr>
            <a:endParaRPr lang="en-US" altLang="zh-TW" sz="2000" dirty="0" smtClean="0"/>
          </a:p>
          <a:p>
            <a:pPr marL="201168" lvl="1" indent="0">
              <a:buNone/>
            </a:pPr>
            <a:endParaRPr lang="en-US" altLang="zh-TW" sz="2000" dirty="0" smtClean="0"/>
          </a:p>
          <a:p>
            <a:pPr marL="201168" lvl="1" indent="0">
              <a:buNone/>
            </a:pPr>
            <a:endParaRPr lang="en-US" altLang="zh-TW" sz="2000" dirty="0" smtClean="0"/>
          </a:p>
          <a:p>
            <a:pPr marL="201168" lvl="1" indent="0">
              <a:buNone/>
            </a:pPr>
            <a:endParaRPr lang="en-US" altLang="zh-TW" sz="2000" dirty="0" smtClean="0"/>
          </a:p>
          <a:p>
            <a:pPr lvl="1"/>
            <a:r>
              <a:rPr lang="en-US" altLang="zh-TW" sz="2000" dirty="0"/>
              <a:t>use the </a:t>
            </a:r>
            <a:r>
              <a:rPr lang="en-US" altLang="zh-TW" sz="2000" b="1" dirty="0" err="1"/>
              <a:t>Minhash</a:t>
            </a:r>
            <a:r>
              <a:rPr lang="en-US" altLang="zh-TW" sz="2000" b="1" dirty="0"/>
              <a:t> </a:t>
            </a:r>
            <a:r>
              <a:rPr lang="en-US" altLang="zh-TW" sz="2000" b="1" dirty="0" smtClean="0"/>
              <a:t>algorithm </a:t>
            </a:r>
            <a:r>
              <a:rPr lang="en-US" altLang="zh-TW" sz="2000" dirty="0" smtClean="0"/>
              <a:t>reduce </a:t>
            </a:r>
            <a:r>
              <a:rPr lang="en-US" altLang="zh-TW" sz="2000" dirty="0"/>
              <a:t>the dimensionality of the </a:t>
            </a:r>
            <a:r>
              <a:rPr lang="en-US" altLang="zh-TW" sz="2000" dirty="0" smtClean="0"/>
              <a:t>N gram </a:t>
            </a:r>
            <a:r>
              <a:rPr lang="en-US" altLang="zh-TW" sz="2000" dirty="0"/>
              <a:t>vector </a:t>
            </a:r>
            <a:r>
              <a:rPr lang="en-US" altLang="zh-TW" sz="2000" dirty="0" smtClean="0"/>
              <a:t>space</a:t>
            </a:r>
            <a:endParaRPr lang="en-US" altLang="zh-TW" sz="2000" dirty="0"/>
          </a:p>
          <a:p>
            <a:pPr lvl="1"/>
            <a:r>
              <a:rPr lang="en-US" altLang="zh-TW" sz="2000" dirty="0"/>
              <a:t>the threshold </a:t>
            </a:r>
            <a:r>
              <a:rPr lang="en-US" altLang="zh-TW" sz="2000" dirty="0" smtClean="0"/>
              <a:t>0.6</a:t>
            </a:r>
          </a:p>
          <a:p>
            <a:pPr lvl="1"/>
            <a:endParaRPr lang="en-US" altLang="zh-TW" sz="2800" dirty="0" smtClean="0"/>
          </a:p>
        </p:txBody>
      </p:sp>
      <p:pic>
        <p:nvPicPr>
          <p:cNvPr id="7" name="圖片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10" y="3501179"/>
            <a:ext cx="4301490" cy="712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673" y="488319"/>
            <a:ext cx="4829327" cy="104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939076"/>
            <a:ext cx="10180320" cy="3930018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TW" sz="2400" b="1" dirty="0" smtClean="0"/>
              <a:t>3. Extract Statement from candidate clusters</a:t>
            </a:r>
          </a:p>
          <a:p>
            <a:pPr marL="201168" lvl="1" indent="0">
              <a:buNone/>
            </a:pPr>
            <a:endParaRPr lang="en-US" altLang="zh-TW" sz="2000" b="1" dirty="0"/>
          </a:p>
          <a:p>
            <a:pPr marL="201168" lvl="1" indent="0">
              <a:buNone/>
            </a:pPr>
            <a:r>
              <a:rPr lang="en-US" altLang="zh-TW" sz="2400" b="1" dirty="0" smtClean="0"/>
              <a:t>Detect Statements</a:t>
            </a:r>
          </a:p>
          <a:p>
            <a:pPr marL="201168" lvl="1" indent="0">
              <a:buNone/>
            </a:pPr>
            <a:r>
              <a:rPr lang="en-US" altLang="zh-TW" sz="2400" b="1" dirty="0" smtClean="0"/>
              <a:t>   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each candidate </a:t>
            </a:r>
            <a:r>
              <a:rPr lang="en-US" altLang="zh-TW" sz="2400" dirty="0"/>
              <a:t>cluster</a:t>
            </a:r>
            <a:r>
              <a:rPr lang="en-US" altLang="zh-TW" sz="2400" dirty="0" smtClean="0"/>
              <a:t>, </a:t>
            </a:r>
            <a:r>
              <a:rPr lang="en-US" altLang="zh-TW" sz="2400" dirty="0"/>
              <a:t>we extract </a:t>
            </a:r>
            <a:r>
              <a:rPr lang="en-US" altLang="zh-TW" sz="2400" b="1" dirty="0"/>
              <a:t>the most frequent and continuous </a:t>
            </a:r>
            <a:r>
              <a:rPr lang="en-US" altLang="zh-TW" sz="2400" b="1" dirty="0" smtClean="0"/>
              <a:t>substring</a:t>
            </a:r>
            <a:r>
              <a:rPr lang="en-US" altLang="zh-TW" sz="2400" dirty="0" smtClean="0"/>
              <a:t>s</a:t>
            </a:r>
          </a:p>
          <a:p>
            <a:pPr marL="384048" lvl="2" indent="0">
              <a:buNone/>
            </a:pPr>
            <a:r>
              <a:rPr lang="en-US" altLang="zh-TW" sz="2400" dirty="0" smtClean="0"/>
              <a:t>and </a:t>
            </a:r>
            <a:r>
              <a:rPr lang="en-US" altLang="zh-TW" sz="2400" dirty="0"/>
              <a:t>output them in order as the </a:t>
            </a:r>
            <a:r>
              <a:rPr lang="en-US" altLang="zh-TW" sz="2400" b="1" dirty="0"/>
              <a:t>summarized statement</a:t>
            </a:r>
            <a:r>
              <a:rPr lang="en-US" altLang="zh-TW" sz="2400" dirty="0" smtClean="0"/>
              <a:t>.</a:t>
            </a:r>
          </a:p>
          <a:p>
            <a:pPr marL="384048" lvl="2" indent="0">
              <a:buNone/>
            </a:pPr>
            <a:endParaRPr lang="en-US" altLang="zh-TW" sz="2400" dirty="0"/>
          </a:p>
          <a:p>
            <a:pPr lvl="2"/>
            <a:r>
              <a:rPr lang="en-US" altLang="zh-TW" sz="2400" dirty="0" smtClean="0"/>
              <a:t>Next , we can </a:t>
            </a:r>
            <a:r>
              <a:rPr lang="en-US" altLang="zh-TW" sz="2400" dirty="0"/>
              <a:t>match similar non-signal tweets from the tweet </a:t>
            </a:r>
            <a:r>
              <a:rPr lang="en-US" altLang="zh-TW" sz="2400" dirty="0" smtClean="0"/>
              <a:t>stream.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673" y="488319"/>
            <a:ext cx="4829327" cy="104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80320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TW" sz="2800" dirty="0" smtClean="0"/>
              <a:t>4. </a:t>
            </a:r>
            <a:r>
              <a:rPr lang="en-US" altLang="zh-TW" sz="2400" dirty="0" smtClean="0"/>
              <a:t>Compare statements with </a:t>
            </a:r>
            <a:r>
              <a:rPr lang="en-US" altLang="zh-TW" sz="2400" dirty="0"/>
              <a:t>Non-signal </a:t>
            </a:r>
            <a:r>
              <a:rPr lang="en-US" altLang="zh-TW" sz="2400" dirty="0" smtClean="0"/>
              <a:t>Tweets</a:t>
            </a:r>
          </a:p>
          <a:p>
            <a:pPr marL="201168" lvl="1" indent="0">
              <a:buNone/>
            </a:pPr>
            <a:r>
              <a:rPr lang="en-US" altLang="zh-TW" sz="2400" dirty="0"/>
              <a:t>	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Using</a:t>
            </a:r>
            <a:r>
              <a:rPr lang="en-US" altLang="zh-TW" sz="2400" b="1" dirty="0" smtClean="0"/>
              <a:t> </a:t>
            </a:r>
            <a:r>
              <a:rPr lang="en-US" altLang="zh-TW" sz="2400" b="1" dirty="0" err="1" smtClean="0"/>
              <a:t>Jaccard</a:t>
            </a:r>
            <a:r>
              <a:rPr lang="en-US" altLang="zh-TW" sz="2400" b="1" dirty="0" smtClean="0"/>
              <a:t> similarity</a:t>
            </a:r>
          </a:p>
          <a:p>
            <a:pPr lvl="2"/>
            <a:r>
              <a:rPr lang="en-US" altLang="zh-TW" sz="2400" dirty="0"/>
              <a:t> </a:t>
            </a:r>
            <a:r>
              <a:rPr lang="en-US" altLang="zh-TW" sz="2400" b="1" dirty="0"/>
              <a:t>the statement that summarizes </a:t>
            </a:r>
            <a:r>
              <a:rPr lang="en-US" altLang="zh-TW" sz="2400" dirty="0"/>
              <a:t>the tweets in a </a:t>
            </a:r>
            <a:r>
              <a:rPr lang="en-US" altLang="zh-TW" sz="2400" b="1" dirty="0"/>
              <a:t>signal </a:t>
            </a:r>
            <a:r>
              <a:rPr lang="en-US" altLang="zh-TW" sz="2400" b="1" dirty="0" smtClean="0"/>
              <a:t>cluster</a:t>
            </a:r>
          </a:p>
          <a:p>
            <a:pPr lvl="2"/>
            <a:r>
              <a:rPr lang="en-US" altLang="zh-TW" sz="2400" b="1" dirty="0"/>
              <a:t>similar non-signal tweets </a:t>
            </a:r>
            <a:r>
              <a:rPr lang="en-US" altLang="zh-TW" sz="2400" dirty="0"/>
              <a:t>from the tweet </a:t>
            </a:r>
            <a:r>
              <a:rPr lang="en-US" altLang="zh-TW" sz="2400" dirty="0" smtClean="0"/>
              <a:t>stream</a:t>
            </a:r>
          </a:p>
          <a:p>
            <a:pPr lvl="2"/>
            <a:r>
              <a:rPr lang="en-US" altLang="zh-TW" sz="2400" dirty="0" smtClean="0"/>
              <a:t>the </a:t>
            </a:r>
            <a:r>
              <a:rPr lang="en-US" altLang="zh-TW" sz="2400" dirty="0"/>
              <a:t>threshold 0.6</a:t>
            </a:r>
          </a:p>
          <a:p>
            <a:pPr marL="384048" lvl="2" indent="0">
              <a:buNone/>
            </a:pPr>
            <a:endParaRPr lang="en-US" altLang="zh-TW" sz="2000" dirty="0"/>
          </a:p>
          <a:p>
            <a:pPr lvl="2"/>
            <a:endParaRPr lang="en-US" altLang="zh-TW" sz="2400" dirty="0"/>
          </a:p>
          <a:p>
            <a:pPr lvl="2"/>
            <a:endParaRPr lang="en-US" altLang="zh-TW" sz="2400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4202" y="347563"/>
            <a:ext cx="3843398" cy="134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25586"/>
            <a:ext cx="10058400" cy="1450757"/>
          </a:xfrm>
        </p:spPr>
        <p:txBody>
          <a:bodyPr/>
          <a:lstStyle/>
          <a:p>
            <a:pPr algn="ctr"/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 </a:t>
            </a:r>
            <a:r>
              <a:rPr lang="en-US" altLang="zh-TW" sz="2400" dirty="0" smtClean="0"/>
              <a:t>Rank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Candidate </a:t>
            </a:r>
            <a:r>
              <a:rPr lang="en-US" altLang="zh-TW" sz="2400" dirty="0"/>
              <a:t>Rumor </a:t>
            </a:r>
            <a:r>
              <a:rPr lang="en-US" altLang="zh-TW" sz="2400" dirty="0" smtClean="0"/>
              <a:t>Clusters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/>
            <a:r>
              <a:rPr lang="en-US" altLang="zh-TW" sz="2400" dirty="0" smtClean="0"/>
              <a:t>Using </a:t>
            </a:r>
            <a:r>
              <a:rPr lang="en-US" altLang="zh-TW" sz="2400" b="1" dirty="0" smtClean="0"/>
              <a:t>SVM</a:t>
            </a:r>
            <a:r>
              <a:rPr lang="en-US" altLang="zh-TW" sz="2400" dirty="0" smtClean="0"/>
              <a:t> (support vector machines)</a:t>
            </a:r>
          </a:p>
          <a:p>
            <a:pPr lvl="1"/>
            <a:r>
              <a:rPr lang="en-US" altLang="zh-TW" sz="2400" dirty="0" smtClean="0"/>
              <a:t>Using</a:t>
            </a:r>
            <a:r>
              <a:rPr lang="zh-TW" altLang="en-US" sz="2400" dirty="0" smtClean="0"/>
              <a:t> </a:t>
            </a:r>
            <a:r>
              <a:rPr lang="en-US" altLang="zh-TW" sz="2400" b="1" dirty="0"/>
              <a:t>Decision Trees </a:t>
            </a:r>
            <a:endParaRPr lang="en-US" altLang="zh-TW" sz="2400" b="1" dirty="0" smtClean="0"/>
          </a:p>
          <a:p>
            <a:pPr lvl="1"/>
            <a:endParaRPr lang="en-US" altLang="zh-TW" sz="2400" b="1" dirty="0" smtClean="0"/>
          </a:p>
          <a:p>
            <a:pPr lvl="1"/>
            <a:r>
              <a:rPr lang="en-US" altLang="zh-TW" sz="2400" dirty="0" smtClean="0"/>
              <a:t>Features (13) :</a:t>
            </a:r>
          </a:p>
          <a:p>
            <a:pPr lvl="2"/>
            <a:r>
              <a:rPr lang="en-US" altLang="zh-TW" sz="2400" dirty="0"/>
              <a:t>Percentage of signal tweets (1 feature</a:t>
            </a:r>
            <a:r>
              <a:rPr lang="en-US" altLang="zh-TW" sz="2400" dirty="0" smtClean="0"/>
              <a:t>)</a:t>
            </a:r>
          </a:p>
          <a:p>
            <a:pPr lvl="2"/>
            <a:r>
              <a:rPr lang="en-US" altLang="zh-TW" sz="2400" dirty="0" smtClean="0"/>
              <a:t>Tweet </a:t>
            </a:r>
            <a:r>
              <a:rPr lang="en-US" altLang="zh-TW" sz="2400" dirty="0"/>
              <a:t>lengths (3 features</a:t>
            </a:r>
            <a:r>
              <a:rPr lang="en-US" altLang="zh-TW" sz="2400" dirty="0" smtClean="0"/>
              <a:t>):</a:t>
            </a:r>
          </a:p>
          <a:p>
            <a:pPr lvl="2"/>
            <a:r>
              <a:rPr lang="en-US" altLang="zh-TW" sz="2400" dirty="0"/>
              <a:t>Retweets (2 features</a:t>
            </a:r>
            <a:r>
              <a:rPr lang="en-US" altLang="zh-TW" sz="2400" dirty="0" smtClean="0"/>
              <a:t>):</a:t>
            </a:r>
          </a:p>
          <a:p>
            <a:pPr lvl="2"/>
            <a:r>
              <a:rPr lang="en-US" altLang="zh-TW" sz="2400" dirty="0"/>
              <a:t>URLs (2 features): </a:t>
            </a:r>
            <a:endParaRPr lang="en-US" altLang="zh-TW" sz="2400" dirty="0" smtClean="0"/>
          </a:p>
          <a:p>
            <a:pPr lvl="2"/>
            <a:r>
              <a:rPr lang="en-US" altLang="zh-TW" sz="2400" dirty="0" smtClean="0"/>
              <a:t>Etc…..</a:t>
            </a:r>
          </a:p>
          <a:p>
            <a:pPr lvl="2"/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762" y="303034"/>
            <a:ext cx="4079558" cy="129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 smtClean="0"/>
              <a:t>•</a:t>
            </a:r>
            <a:r>
              <a:rPr lang="en-US" altLang="zh-TW" sz="2400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•Method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</a:t>
            </a:r>
            <a:r>
              <a:rPr lang="en-US" altLang="zh-TW" sz="2400" b="1" dirty="0">
                <a:solidFill>
                  <a:srgbClr val="FF0000"/>
                </a:solidFill>
              </a:rPr>
              <a:t>Experiment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•Conclusion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02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 Data </a:t>
            </a:r>
            <a:r>
              <a:rPr lang="en-US" altLang="zh-TW" sz="2400" dirty="0" smtClean="0"/>
              <a:t>Sets</a:t>
            </a:r>
          </a:p>
          <a:p>
            <a:pPr marL="201168" lvl="1" indent="0">
              <a:buNone/>
            </a:pPr>
            <a:endParaRPr lang="en-US" altLang="zh-TW" sz="2400" dirty="0" smtClean="0"/>
          </a:p>
          <a:p>
            <a:pPr marL="201168" lvl="1" indent="0">
              <a:buNone/>
            </a:pPr>
            <a:r>
              <a:rPr lang="en-US" altLang="zh-TW" sz="2000" dirty="0"/>
              <a:t>two different collections of </a:t>
            </a:r>
            <a:r>
              <a:rPr lang="en-US" altLang="zh-TW" sz="2000" dirty="0" smtClean="0"/>
              <a:t>tweets</a:t>
            </a:r>
          </a:p>
          <a:p>
            <a:pPr lvl="1"/>
            <a:r>
              <a:rPr lang="zh-TW" altLang="en-US" sz="2000" dirty="0" smtClean="0"/>
              <a:t> </a:t>
            </a:r>
            <a:r>
              <a:rPr lang="en-US" altLang="zh-TW" sz="2000" dirty="0"/>
              <a:t>the Boston Marathon bombing in April </a:t>
            </a:r>
            <a:r>
              <a:rPr lang="en-US" altLang="zh-TW" sz="2000" dirty="0" smtClean="0"/>
              <a:t>2013</a:t>
            </a:r>
          </a:p>
          <a:p>
            <a:pPr lvl="4"/>
            <a:r>
              <a:rPr lang="en-US" altLang="zh-TW" sz="2000" b="1" dirty="0" smtClean="0"/>
              <a:t>30340218 tweets</a:t>
            </a:r>
          </a:p>
          <a:p>
            <a:pPr lvl="4"/>
            <a:endParaRPr lang="en-US" altLang="zh-TW" sz="2000" dirty="0" smtClean="0"/>
          </a:p>
          <a:p>
            <a:pPr lvl="1"/>
            <a:r>
              <a:rPr lang="en-US" altLang="zh-TW" sz="2000" dirty="0"/>
              <a:t>a random month of the year </a:t>
            </a:r>
            <a:r>
              <a:rPr lang="en-US" altLang="zh-TW" sz="2000" dirty="0" smtClean="0"/>
              <a:t>2013</a:t>
            </a:r>
          </a:p>
          <a:p>
            <a:pPr lvl="2"/>
            <a:r>
              <a:rPr lang="en-US" altLang="zh-TW" sz="2000" dirty="0" err="1"/>
              <a:t>Gardenhose</a:t>
            </a:r>
            <a:r>
              <a:rPr lang="en-US" altLang="zh-TW" sz="2000" dirty="0"/>
              <a:t> access (10% sample of the </a:t>
            </a:r>
            <a:r>
              <a:rPr lang="en-US" altLang="zh-TW" sz="2000" dirty="0" smtClean="0"/>
              <a:t>stream </a:t>
            </a:r>
            <a:r>
              <a:rPr lang="en-US" altLang="zh-TW" sz="2000" dirty="0"/>
              <a:t>of all tweets</a:t>
            </a:r>
            <a:r>
              <a:rPr lang="en-US" altLang="zh-TW" sz="2000" dirty="0" smtClean="0"/>
              <a:t>).</a:t>
            </a:r>
          </a:p>
          <a:p>
            <a:pPr lvl="4"/>
            <a:r>
              <a:rPr lang="en-US" altLang="zh-TW" sz="2000" dirty="0"/>
              <a:t>1242186946 tweets.</a:t>
            </a:r>
            <a:endParaRPr lang="en-US" altLang="zh-TW" sz="2000" dirty="0" smtClean="0"/>
          </a:p>
          <a:p>
            <a:pPr lvl="3"/>
            <a:endParaRPr lang="en-US" altLang="zh-TW" sz="1600" dirty="0"/>
          </a:p>
        </p:txBody>
      </p:sp>
    </p:spTree>
    <p:extLst>
      <p:ext uri="{BB962C8B-B14F-4D97-AF65-F5344CB8AC3E}">
        <p14:creationId xmlns:p14="http://schemas.microsoft.com/office/powerpoint/2010/main" val="189504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Precision of Candidate Rumor Clusters</a:t>
            </a:r>
            <a:endParaRPr lang="en-US" altLang="zh-TW" sz="24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850" y="2241177"/>
            <a:ext cx="5665190" cy="406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Ranking Candidate Rumor Clusters</a:t>
            </a:r>
            <a:endParaRPr lang="en-US" altLang="zh-TW" sz="24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152" y="2210264"/>
            <a:ext cx="5240655" cy="404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Ranking Candidate Rumor Clusters</a:t>
            </a:r>
            <a:endParaRPr lang="en-US" altLang="zh-TW" sz="2400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017" y="2269191"/>
            <a:ext cx="663892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800" dirty="0" smtClean="0"/>
              <a:t>•</a:t>
            </a:r>
            <a:r>
              <a:rPr lang="en-US" altLang="zh-TW" sz="2800" b="1" dirty="0">
                <a:solidFill>
                  <a:srgbClr val="FF0000"/>
                </a:solidFill>
              </a:rPr>
              <a:t>Introduction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/>
              <a:t>•Method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•Experiment</a:t>
            </a:r>
          </a:p>
          <a:p>
            <a:pPr>
              <a:lnSpc>
                <a:spcPct val="150000"/>
              </a:lnSpc>
            </a:pPr>
            <a:r>
              <a:rPr lang="en-US" altLang="zh-TW" sz="2800" dirty="0"/>
              <a:t>•Conclusion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06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 smtClean="0"/>
              <a:t>•</a:t>
            </a:r>
            <a:r>
              <a:rPr lang="en-US" altLang="zh-TW" sz="2400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•Method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•Experiment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</a:t>
            </a:r>
            <a:r>
              <a:rPr lang="en-US" altLang="zh-TW" sz="2400" b="1" dirty="0">
                <a:solidFill>
                  <a:srgbClr val="FF0000"/>
                </a:solidFill>
              </a:rPr>
              <a:t>Conclusion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1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2400" dirty="0"/>
              <a:t>First, we develop an algorithm for identifying newly </a:t>
            </a:r>
            <a:r>
              <a:rPr lang="en-US" altLang="zh-TW" sz="2400" dirty="0" smtClean="0"/>
              <a:t>emerging</a:t>
            </a:r>
          </a:p>
          <a:p>
            <a:pPr lvl="1"/>
            <a:endParaRPr lang="en-US" altLang="zh-TW" sz="2400" dirty="0" smtClean="0"/>
          </a:p>
          <a:p>
            <a:pPr lvl="1"/>
            <a:r>
              <a:rPr lang="en-US" altLang="zh-TW" sz="2400" dirty="0"/>
              <a:t>Second, we identify a set of regular expressions that define the set of signal tweets. </a:t>
            </a:r>
            <a:r>
              <a:rPr lang="en-US" altLang="zh-TW" sz="2400" dirty="0" smtClean="0"/>
              <a:t>This </a:t>
            </a:r>
            <a:r>
              <a:rPr lang="en-US" altLang="zh-TW" sz="2400" dirty="0"/>
              <a:t>crude classifier of signal tweets based on regular expression matching turns out to be sufficient</a:t>
            </a:r>
            <a:r>
              <a:rPr lang="en-US" altLang="zh-TW" sz="2400" dirty="0" smtClean="0"/>
              <a:t>.</a:t>
            </a:r>
          </a:p>
          <a:p>
            <a:pPr lvl="1"/>
            <a:endParaRPr lang="en-US" altLang="zh-TW" sz="2400" dirty="0" smtClean="0"/>
          </a:p>
          <a:p>
            <a:pPr lvl="1"/>
            <a:r>
              <a:rPr lang="en-US" altLang="zh-TW" sz="2400" dirty="0"/>
              <a:t>Third, we identify features of signal clusters that are independent of any particular topic and that can be used to effectively rank the clusters by their likelihood of containing a disputed factual claim</a:t>
            </a:r>
            <a:r>
              <a:rPr lang="en-US" altLang="zh-TW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58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altLang="zh-TW" sz="2800" dirty="0" smtClean="0"/>
              <a:t>What is Rumor?</a:t>
            </a:r>
          </a:p>
          <a:p>
            <a:pPr lvl="1"/>
            <a:endParaRPr lang="en-US" altLang="zh-TW" sz="2800" dirty="0" smtClean="0"/>
          </a:p>
          <a:p>
            <a:pPr lvl="1"/>
            <a:r>
              <a:rPr lang="en-US" altLang="zh-TW" sz="2800" dirty="0" smtClean="0"/>
              <a:t>“</a:t>
            </a:r>
            <a:r>
              <a:rPr lang="en-US" altLang="zh-TW" sz="2800" dirty="0"/>
              <a:t>A rumor is a </a:t>
            </a:r>
            <a:r>
              <a:rPr lang="en-US" altLang="zh-TW" sz="2800" dirty="0">
                <a:solidFill>
                  <a:srgbClr val="FF0000"/>
                </a:solidFill>
              </a:rPr>
              <a:t>controversial</a:t>
            </a:r>
            <a:r>
              <a:rPr lang="en-US" altLang="zh-TW" sz="2800" dirty="0"/>
              <a:t> and </a:t>
            </a:r>
            <a:r>
              <a:rPr lang="en-US" altLang="zh-TW" sz="2800" dirty="0">
                <a:solidFill>
                  <a:srgbClr val="FF0000"/>
                </a:solidFill>
              </a:rPr>
              <a:t>fact-checkable</a:t>
            </a:r>
            <a:r>
              <a:rPr lang="en-US" altLang="zh-TW" sz="2800" dirty="0"/>
              <a:t> statement</a:t>
            </a:r>
            <a:r>
              <a:rPr lang="en-US" altLang="zh-TW" sz="2800" dirty="0" smtClean="0"/>
              <a:t>.”</a:t>
            </a:r>
          </a:p>
          <a:p>
            <a:pPr lvl="1"/>
            <a:endParaRPr lang="en-US" altLang="zh-TW" sz="2800" dirty="0" smtClean="0"/>
          </a:p>
          <a:p>
            <a:pPr lvl="1"/>
            <a:r>
              <a:rPr lang="en-US" altLang="zh-TW" sz="2800" dirty="0" smtClean="0"/>
              <a:t>Ex:</a:t>
            </a:r>
            <a:endParaRPr lang="en-US" altLang="zh-TW" sz="2600" dirty="0" smtClean="0"/>
          </a:p>
          <a:p>
            <a:pPr marL="201168" lvl="1" indent="0">
              <a:buNone/>
            </a:pPr>
            <a:r>
              <a:rPr lang="en-US" altLang="zh-TW" sz="2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X 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馬</a:t>
            </a:r>
            <a:r>
              <a:rPr lang="zh-TW" altLang="en-US" sz="2200" spc="-7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航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MH370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客機失蹤 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 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controversial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01168" lvl="1" indent="0">
              <a:buNone/>
            </a:pPr>
            <a:r>
              <a:rPr lang="en-US" altLang="zh-TW" sz="2200" spc="-7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	O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 馬</a:t>
            </a:r>
            <a:r>
              <a:rPr lang="zh-TW" altLang="en-US" sz="2200" spc="-7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航</a:t>
            </a:r>
            <a:r>
              <a:rPr lang="en-US" altLang="zh-TW" sz="2200" spc="-7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MH370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客機被找到了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(</a:t>
            </a:r>
            <a:r>
              <a:rPr lang="en-US" altLang="zh-TW" sz="2200" dirty="0">
                <a:solidFill>
                  <a:srgbClr val="FF0000"/>
                </a:solidFill>
              </a:rPr>
              <a:t>controversial</a:t>
            </a:r>
            <a:r>
              <a:rPr lang="en-US" altLang="zh-TW" sz="2200" dirty="0"/>
              <a:t> and </a:t>
            </a:r>
            <a:r>
              <a:rPr lang="en-US" altLang="zh-TW" sz="2200" dirty="0">
                <a:solidFill>
                  <a:srgbClr val="FF0000"/>
                </a:solidFill>
              </a:rPr>
              <a:t>fact-checkable</a:t>
            </a:r>
            <a:r>
              <a:rPr lang="en-US" altLang="zh-TW" sz="2200" dirty="0"/>
              <a:t> 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)</a:t>
            </a:r>
            <a:endParaRPr lang="en-US" altLang="zh-TW" sz="2200" spc="-7" dirty="0">
              <a:latin typeface="標楷體" panose="03000509000000000000" pitchFamily="65" charset="-120"/>
              <a:ea typeface="標楷體" panose="03000509000000000000" pitchFamily="65" charset="-120"/>
              <a:cs typeface="Arial"/>
            </a:endParaRPr>
          </a:p>
          <a:p>
            <a:pPr marL="201168" lvl="1" indent="0">
              <a:buNone/>
            </a:pPr>
            <a:r>
              <a:rPr lang="en-US" altLang="zh-TW" sz="2200" spc="-7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	X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 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我今天很快樂 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(</a:t>
            </a:r>
            <a:r>
              <a:rPr lang="zh-TW" altLang="en-US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主觀感受，</a:t>
            </a: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 fact-checkable</a:t>
            </a:r>
            <a:r>
              <a:rPr lang="en-US" altLang="zh-TW" sz="2200" spc="-7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)</a:t>
            </a:r>
          </a:p>
          <a:p>
            <a:pPr marL="201168" lvl="1" indent="0">
              <a:buNone/>
            </a:pPr>
            <a:r>
              <a:rPr lang="en-US" altLang="zh-TW" sz="2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X</a:t>
            </a:r>
            <a:r>
              <a:rPr lang="en-US" altLang="zh-TW" sz="2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柯</a:t>
            </a:r>
            <a:r>
              <a:rPr lang="en-US" altLang="zh-TW" sz="2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</a:t>
            </a:r>
            <a:r>
              <a:rPr lang="zh-TW" altLang="en-US" sz="2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會參加</a:t>
            </a:r>
            <a:r>
              <a:rPr lang="en-US" altLang="zh-TW" sz="2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2040</a:t>
            </a:r>
            <a:r>
              <a:rPr lang="zh-TW" altLang="en-US" sz="2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總統選舉 </a:t>
            </a:r>
            <a:r>
              <a:rPr lang="en-US" altLang="zh-TW" sz="2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not fact-checkable</a:t>
            </a:r>
            <a:r>
              <a:rPr lang="en-US" altLang="zh-TW" sz="2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01168" lvl="1" indent="0">
              <a:buNone/>
            </a:pPr>
            <a:r>
              <a:rPr lang="zh-TW" altLang="en-US" sz="2200" dirty="0" smtClean="0">
                <a:solidFill>
                  <a:srgbClr val="FF0000"/>
                </a:solidFill>
              </a:rPr>
              <a:t>   </a:t>
            </a:r>
            <a:endParaRPr lang="en-US" altLang="zh-TW" sz="2200" dirty="0" smtClean="0"/>
          </a:p>
          <a:p>
            <a:pPr marL="201168" lvl="1" indent="0">
              <a:buNone/>
            </a:pPr>
            <a:r>
              <a:rPr lang="en-US" altLang="zh-TW" sz="2600" dirty="0" smtClean="0">
                <a:solidFill>
                  <a:srgbClr val="FF0000"/>
                </a:solidFill>
              </a:rPr>
              <a:t>   </a:t>
            </a:r>
            <a:endParaRPr lang="en-US" altLang="zh-TW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65080" cy="4023360"/>
          </a:xfrm>
        </p:spPr>
        <p:txBody>
          <a:bodyPr>
            <a:normAutofit/>
          </a:bodyPr>
          <a:lstStyle/>
          <a:p>
            <a:pPr lvl="1"/>
            <a:r>
              <a:rPr lang="en-US" altLang="zh-TW" sz="2800" dirty="0" smtClean="0"/>
              <a:t>Motive</a:t>
            </a:r>
          </a:p>
          <a:p>
            <a:pPr marL="201168" lvl="1" indent="0">
              <a:buNone/>
            </a:pPr>
            <a:endParaRPr lang="en-US" altLang="zh-TW" sz="2800" dirty="0" smtClean="0"/>
          </a:p>
          <a:p>
            <a:pPr lvl="1"/>
            <a:r>
              <a:rPr lang="en-US" altLang="zh-TW" sz="2400" dirty="0"/>
              <a:t>Early Detection of </a:t>
            </a:r>
            <a:r>
              <a:rPr lang="en-US" altLang="zh-TW" sz="2400" dirty="0" smtClean="0"/>
              <a:t>Rumors , limiting </a:t>
            </a:r>
            <a:r>
              <a:rPr lang="en-US" altLang="zh-TW" sz="2400" dirty="0"/>
              <a:t>their damage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en-US" altLang="zh-TW" sz="2400" dirty="0"/>
              <a:t>I</a:t>
            </a:r>
            <a:r>
              <a:rPr lang="en-US" altLang="zh-TW" sz="2400" dirty="0" smtClean="0"/>
              <a:t>t </a:t>
            </a:r>
            <a:r>
              <a:rPr lang="en-US" altLang="zh-TW" sz="2400" dirty="0"/>
              <a:t>is valuable to identify trending </a:t>
            </a:r>
            <a:r>
              <a:rPr lang="en-US" altLang="zh-TW" sz="2400" dirty="0" smtClean="0"/>
              <a:t>rumors as </a:t>
            </a:r>
            <a:r>
              <a:rPr lang="en-US" altLang="zh-TW" sz="2400" dirty="0"/>
              <a:t>early as possible</a:t>
            </a:r>
            <a:r>
              <a:rPr lang="en-US" altLang="zh-TW" sz="2400" dirty="0" smtClean="0"/>
              <a:t>.</a:t>
            </a:r>
          </a:p>
          <a:p>
            <a:pPr lvl="1"/>
            <a:endParaRPr lang="en-US" altLang="zh-TW" sz="2400" dirty="0"/>
          </a:p>
          <a:p>
            <a:pPr lvl="1"/>
            <a:r>
              <a:rPr lang="en-US" altLang="zh-TW" dirty="0" smtClean="0"/>
              <a:t>Ex: </a:t>
            </a:r>
          </a:p>
          <a:p>
            <a:r>
              <a:rPr lang="en-US" altLang="zh-TW" sz="1800" dirty="0">
                <a:solidFill>
                  <a:schemeClr val="tx1"/>
                </a:solidFill>
              </a:rPr>
              <a:t>T</a:t>
            </a:r>
            <a:r>
              <a:rPr lang="en-US" altLang="zh-TW" sz="1800" dirty="0" smtClean="0">
                <a:solidFill>
                  <a:schemeClr val="tx1"/>
                </a:solidFill>
              </a:rPr>
              <a:t>he </a:t>
            </a:r>
            <a:r>
              <a:rPr lang="en-US" altLang="zh-TW" sz="1800" dirty="0">
                <a:solidFill>
                  <a:schemeClr val="tx1"/>
                </a:solidFill>
              </a:rPr>
              <a:t>official Twitter </a:t>
            </a:r>
            <a:r>
              <a:rPr lang="en-US" altLang="zh-TW" sz="1800" dirty="0" smtClean="0">
                <a:solidFill>
                  <a:schemeClr val="tx1"/>
                </a:solidFill>
              </a:rPr>
              <a:t>account of </a:t>
            </a:r>
            <a:r>
              <a:rPr lang="en-US" altLang="zh-TW" sz="1800" dirty="0">
                <a:solidFill>
                  <a:schemeClr val="tx1"/>
                </a:solidFill>
              </a:rPr>
              <a:t>the </a:t>
            </a:r>
            <a:r>
              <a:rPr lang="en-US" altLang="zh-TW" sz="1800" b="1" dirty="0">
                <a:solidFill>
                  <a:schemeClr val="tx1"/>
                </a:solidFill>
              </a:rPr>
              <a:t>Associated Press (AP) </a:t>
            </a:r>
            <a:r>
              <a:rPr lang="en-US" altLang="zh-TW" sz="1800" dirty="0">
                <a:solidFill>
                  <a:schemeClr val="tx1"/>
                </a:solidFill>
              </a:rPr>
              <a:t>was hacked. The hacked </a:t>
            </a:r>
            <a:r>
              <a:rPr lang="en-US" altLang="zh-TW" sz="1800" dirty="0" smtClean="0">
                <a:solidFill>
                  <a:schemeClr val="tx1"/>
                </a:solidFill>
              </a:rPr>
              <a:t>account sent </a:t>
            </a:r>
            <a:r>
              <a:rPr lang="en-US" altLang="zh-TW" sz="1800" dirty="0">
                <a:solidFill>
                  <a:schemeClr val="tx1"/>
                </a:solidFill>
              </a:rPr>
              <a:t>out a tweet about</a:t>
            </a:r>
            <a:r>
              <a:rPr lang="en-US" altLang="zh-TW" sz="1800" b="1" dirty="0">
                <a:solidFill>
                  <a:schemeClr val="tx1"/>
                </a:solidFill>
              </a:rPr>
              <a:t> 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“</a:t>
            </a:r>
            <a:r>
              <a:rPr lang="zh-TW" altLang="en-US" sz="1800" b="1" dirty="0" smtClean="0">
                <a:solidFill>
                  <a:schemeClr val="tx1"/>
                </a:solidFill>
              </a:rPr>
              <a:t> 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two </a:t>
            </a:r>
            <a:r>
              <a:rPr lang="en-US" altLang="zh-TW" sz="1800" b="1" dirty="0">
                <a:solidFill>
                  <a:schemeClr val="tx1"/>
                </a:solidFill>
              </a:rPr>
              <a:t>explosions in the White House and 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the President </a:t>
            </a:r>
            <a:r>
              <a:rPr lang="en-US" altLang="zh-TW" sz="1800" b="1" dirty="0">
                <a:solidFill>
                  <a:schemeClr val="tx1"/>
                </a:solidFill>
              </a:rPr>
              <a:t>being </a:t>
            </a:r>
            <a:r>
              <a:rPr lang="en-US" altLang="zh-TW" sz="1800" b="1" dirty="0" smtClean="0">
                <a:solidFill>
                  <a:schemeClr val="tx1"/>
                </a:solidFill>
              </a:rPr>
              <a:t>injured</a:t>
            </a:r>
            <a:r>
              <a:rPr lang="en-US" altLang="zh-TW" sz="1800" dirty="0" smtClean="0">
                <a:solidFill>
                  <a:schemeClr val="tx1"/>
                </a:solidFill>
              </a:rPr>
              <a:t>.” </a:t>
            </a:r>
            <a:endParaRPr lang="en-US" altLang="zh-TW" sz="1800" dirty="0" smtClean="0"/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/>
          </a:p>
          <a:p>
            <a:pPr lvl="1"/>
            <a:endParaRPr lang="en-US" altLang="zh-TW" sz="2800" dirty="0" smtClean="0"/>
          </a:p>
          <a:p>
            <a:pPr lvl="1"/>
            <a:endParaRPr lang="en-US" altLang="zh-TW" sz="2800" dirty="0"/>
          </a:p>
          <a:p>
            <a:pPr lvl="1"/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75671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43160" cy="4023360"/>
          </a:xfrm>
        </p:spPr>
        <p:txBody>
          <a:bodyPr/>
          <a:lstStyle/>
          <a:p>
            <a:pPr lvl="1"/>
            <a:r>
              <a:rPr lang="en-US" altLang="zh-TW" sz="2800" dirty="0" smtClean="0"/>
              <a:t>Goal</a:t>
            </a:r>
          </a:p>
          <a:p>
            <a:pPr marL="457200" lvl="1" indent="-457200" algn="just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altLang="zh-TW" sz="2400" dirty="0" smtClean="0"/>
              <a:t>an </a:t>
            </a:r>
            <a:r>
              <a:rPr lang="en-US" altLang="zh-TW" sz="2400" dirty="0"/>
              <a:t>automated tool to identify </a:t>
            </a:r>
            <a:r>
              <a:rPr lang="en-US" altLang="zh-TW" sz="2400" dirty="0" smtClean="0"/>
              <a:t>potential Rumors in twitter </a:t>
            </a:r>
            <a:r>
              <a:rPr lang="en-US" altLang="zh-TW" sz="2400" dirty="0"/>
              <a:t>from Enquiry </a:t>
            </a:r>
            <a:r>
              <a:rPr lang="en-US" altLang="zh-TW" sz="2400" dirty="0" smtClean="0"/>
              <a:t>Posts.</a:t>
            </a:r>
          </a:p>
          <a:p>
            <a:pPr marL="0" lvl="1" indent="0" algn="just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en-US" altLang="zh-TW" sz="2400" dirty="0" smtClean="0"/>
          </a:p>
          <a:p>
            <a:pPr marL="285750" lvl="1" indent="-285750" algn="just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altLang="zh-TW" b="1" u="sng" dirty="0" smtClean="0"/>
          </a:p>
          <a:p>
            <a:pPr marL="457200" lvl="1" indent="-457200" algn="just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altLang="zh-TW" b="1" u="sng" dirty="0" smtClean="0"/>
          </a:p>
          <a:p>
            <a:pPr marL="457200" lvl="1" indent="-457200" algn="just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altLang="zh-TW" b="1" u="sng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30" y="3163012"/>
            <a:ext cx="5840730" cy="270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sz="2800" dirty="0"/>
              <a:t>Flow </a:t>
            </a:r>
            <a:r>
              <a:rPr lang="en-US" altLang="zh-TW" sz="2800" dirty="0" smtClean="0"/>
              <a:t>chart</a:t>
            </a:r>
          </a:p>
          <a:p>
            <a:pPr lvl="1"/>
            <a:endParaRPr lang="en-US" altLang="zh-TW" sz="2800" dirty="0" smtClean="0"/>
          </a:p>
          <a:p>
            <a:pPr lvl="1"/>
            <a:endParaRPr lang="zh-TW" altLang="en-US" sz="2800" dirty="0"/>
          </a:p>
          <a:p>
            <a:pPr lvl="1"/>
            <a:endParaRPr lang="en-US" altLang="zh-TW" sz="2800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164" y="2308860"/>
            <a:ext cx="9545956" cy="384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 smtClean="0"/>
              <a:t>•</a:t>
            </a:r>
            <a:r>
              <a:rPr lang="en-US" altLang="zh-TW" sz="2400" dirty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</a:t>
            </a:r>
            <a:r>
              <a:rPr lang="en-US" altLang="zh-TW" sz="2400" b="1" dirty="0">
                <a:solidFill>
                  <a:srgbClr val="FF0000"/>
                </a:solidFill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•Experiment</a:t>
            </a:r>
          </a:p>
          <a:p>
            <a:pPr>
              <a:lnSpc>
                <a:spcPct val="150000"/>
              </a:lnSpc>
            </a:pPr>
            <a:r>
              <a:rPr lang="en-US" altLang="zh-TW" sz="2400" dirty="0"/>
              <a:t>•Conclusion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83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5242560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Input Data</a:t>
            </a:r>
          </a:p>
          <a:p>
            <a:pPr lvl="1"/>
            <a:endParaRPr lang="en-US" altLang="zh-TW" sz="2400" dirty="0"/>
          </a:p>
          <a:p>
            <a:pPr lvl="1"/>
            <a:r>
              <a:rPr lang="en-US" altLang="zh-TW" sz="2400" dirty="0" smtClean="0"/>
              <a:t>Tweet Stream</a:t>
            </a:r>
          </a:p>
          <a:p>
            <a:pPr lvl="2"/>
            <a:r>
              <a:rPr lang="en-US" altLang="zh-TW" sz="1800" dirty="0" smtClean="0"/>
              <a:t>Tweet</a:t>
            </a:r>
          </a:p>
          <a:p>
            <a:pPr lvl="2"/>
            <a:r>
              <a:rPr lang="en-US" altLang="zh-TW" sz="1800" dirty="0" smtClean="0"/>
              <a:t>Retweet </a:t>
            </a:r>
          </a:p>
          <a:p>
            <a:pPr lvl="3"/>
            <a:r>
              <a:rPr lang="en-US" altLang="zh-TW" sz="2000" dirty="0" smtClean="0"/>
              <a:t>Per hour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or per day</a:t>
            </a:r>
          </a:p>
          <a:p>
            <a:pPr marL="384048" lvl="2" indent="0">
              <a:buNone/>
            </a:pPr>
            <a:endParaRPr lang="en-US" altLang="zh-TW" sz="2000" dirty="0" smtClean="0"/>
          </a:p>
          <a:p>
            <a:pPr lvl="2"/>
            <a:r>
              <a:rPr lang="en-US" altLang="zh-TW" sz="2000" dirty="0"/>
              <a:t>Not all enquiries are related to rumors [37]. </a:t>
            </a:r>
            <a:endParaRPr lang="en-US" altLang="zh-TW" sz="2000" dirty="0" smtClean="0"/>
          </a:p>
          <a:p>
            <a:pPr marL="384048" lvl="2" indent="0">
              <a:buNone/>
            </a:pPr>
            <a:r>
              <a:rPr lang="en-US" altLang="zh-TW" sz="2000" dirty="0" smtClean="0"/>
              <a:t>those </a:t>
            </a:r>
            <a:r>
              <a:rPr lang="en-US" altLang="zh-TW" sz="2000" dirty="0"/>
              <a:t>tweets that contain skeptical enquiries: </a:t>
            </a:r>
            <a:r>
              <a:rPr lang="en-US" altLang="zh-TW" sz="2000" b="1" dirty="0"/>
              <a:t>verification questions </a:t>
            </a:r>
            <a:r>
              <a:rPr lang="en-US" altLang="zh-TW" sz="2000" dirty="0"/>
              <a:t>and </a:t>
            </a:r>
            <a:r>
              <a:rPr lang="en-US" altLang="zh-TW" sz="2000" b="1" dirty="0"/>
              <a:t>corrections</a:t>
            </a:r>
            <a:r>
              <a:rPr lang="en-US" altLang="zh-TW" sz="2000" dirty="0" smtClean="0"/>
              <a:t>.</a:t>
            </a:r>
            <a:r>
              <a:rPr lang="en-US" altLang="zh-TW" sz="2000" dirty="0"/>
              <a:t> These are the </a:t>
            </a:r>
            <a:r>
              <a:rPr lang="en-US" altLang="zh-TW" sz="2000" dirty="0">
                <a:solidFill>
                  <a:srgbClr val="FF0000"/>
                </a:solidFill>
              </a:rPr>
              <a:t>signal tweets</a:t>
            </a:r>
            <a:r>
              <a:rPr lang="en-US" altLang="zh-TW" sz="2000" dirty="0"/>
              <a:t>.</a:t>
            </a:r>
            <a:endParaRPr lang="en-US" altLang="zh-TW" sz="2000" dirty="0" smtClean="0"/>
          </a:p>
          <a:p>
            <a:pPr lvl="2"/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304" y="406605"/>
            <a:ext cx="1491615" cy="1330755"/>
          </a:xfrm>
          <a:prstGeom prst="rect">
            <a:avLst/>
          </a:prstGeom>
        </p:spPr>
      </p:pic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1013837290"/>
              </p:ext>
            </p:extLst>
          </p:nvPr>
        </p:nvGraphicFramePr>
        <p:xfrm>
          <a:off x="6800848" y="2077011"/>
          <a:ext cx="4244975" cy="3309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5948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Method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/>
              <a:t>1.Identify Signal Tweets. </a:t>
            </a:r>
            <a:endParaRPr lang="en-US" altLang="zh-TW" sz="2400" b="1" dirty="0" smtClean="0"/>
          </a:p>
          <a:p>
            <a:endParaRPr lang="en-US" altLang="zh-TW" b="1" dirty="0" smtClean="0"/>
          </a:p>
          <a:p>
            <a:pPr lvl="1"/>
            <a:r>
              <a:rPr lang="en-US" altLang="zh-TW" sz="2000" dirty="0" smtClean="0"/>
              <a:t>Then </a:t>
            </a:r>
            <a:r>
              <a:rPr lang="en-US" altLang="zh-TW" sz="2000" dirty="0"/>
              <a:t>it identifies a set of </a:t>
            </a:r>
            <a:r>
              <a:rPr lang="en-US" altLang="zh-TW" sz="2000" b="1" dirty="0"/>
              <a:t>regular expressions </a:t>
            </a:r>
            <a:r>
              <a:rPr lang="en-US" altLang="zh-TW" sz="2000" dirty="0"/>
              <a:t>that define the set of </a:t>
            </a:r>
            <a:r>
              <a:rPr lang="en-US" altLang="zh-TW" sz="2000" b="1" dirty="0"/>
              <a:t>signal </a:t>
            </a:r>
            <a:r>
              <a:rPr lang="en-US" altLang="zh-TW" sz="2000" b="1" dirty="0" smtClean="0"/>
              <a:t>tweets</a:t>
            </a:r>
          </a:p>
          <a:p>
            <a:pPr lvl="2"/>
            <a:r>
              <a:rPr lang="en-US" altLang="zh-TW" sz="2000" dirty="0" smtClean="0"/>
              <a:t>Verification</a:t>
            </a:r>
          </a:p>
          <a:p>
            <a:pPr lvl="2"/>
            <a:r>
              <a:rPr lang="en-US" altLang="zh-TW" sz="2000" dirty="0" err="1" smtClean="0"/>
              <a:t>Corrrection</a:t>
            </a:r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77" y="3219108"/>
            <a:ext cx="6431423" cy="264998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982" y="263326"/>
            <a:ext cx="1862138" cy="226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5338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3093</TotalTime>
  <Words>573</Words>
  <Application>Microsoft Office PowerPoint</Application>
  <PresentationFormat>寬螢幕</PresentationFormat>
  <Paragraphs>180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標楷體</vt:lpstr>
      <vt:lpstr>Arial</vt:lpstr>
      <vt:lpstr>Calibri</vt:lpstr>
      <vt:lpstr>Calibri Light</vt:lpstr>
      <vt:lpstr>回顧</vt:lpstr>
      <vt:lpstr>Enquiring Minds: Early Detection of Rumors in Social Media  from Enquiry Posts</vt:lpstr>
      <vt:lpstr>Outline</vt:lpstr>
      <vt:lpstr>Introduction</vt:lpstr>
      <vt:lpstr>Introduction</vt:lpstr>
      <vt:lpstr>Introduction</vt:lpstr>
      <vt:lpstr>Introduction</vt:lpstr>
      <vt:lpstr>Outline</vt:lpstr>
      <vt:lpstr>Method</vt:lpstr>
      <vt:lpstr>Method</vt:lpstr>
      <vt:lpstr>Method</vt:lpstr>
      <vt:lpstr>Method</vt:lpstr>
      <vt:lpstr>Method</vt:lpstr>
      <vt:lpstr>Method</vt:lpstr>
      <vt:lpstr>Method</vt:lpstr>
      <vt:lpstr>Outline</vt:lpstr>
      <vt:lpstr>Experiment</vt:lpstr>
      <vt:lpstr>Experiment</vt:lpstr>
      <vt:lpstr>Experiment</vt:lpstr>
      <vt:lpstr>Experiment</vt:lpstr>
      <vt:lpstr>Outline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Query-Less:Predicting Task Repetition for NextGen Proactive Search and Recommenddation Engines</dc:title>
  <dc:creator>Henry</dc:creator>
  <cp:lastModifiedBy>nick</cp:lastModifiedBy>
  <cp:revision>188</cp:revision>
  <cp:lastPrinted>2016-11-01T03:39:04Z</cp:lastPrinted>
  <dcterms:created xsi:type="dcterms:W3CDTF">2016-10-28T05:17:25Z</dcterms:created>
  <dcterms:modified xsi:type="dcterms:W3CDTF">2016-11-29T15:33:08Z</dcterms:modified>
</cp:coreProperties>
</file>